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398" r:id="rId3"/>
    <p:sldId id="400" r:id="rId4"/>
    <p:sldId id="399" r:id="rId5"/>
    <p:sldId id="384" r:id="rId6"/>
    <p:sldId id="385" r:id="rId7"/>
    <p:sldId id="386" r:id="rId8"/>
    <p:sldId id="387" r:id="rId9"/>
    <p:sldId id="379" r:id="rId10"/>
    <p:sldId id="388" r:id="rId11"/>
    <p:sldId id="394" r:id="rId12"/>
    <p:sldId id="395" r:id="rId13"/>
    <p:sldId id="390" r:id="rId14"/>
    <p:sldId id="397" r:id="rId15"/>
    <p:sldId id="391" r:id="rId16"/>
    <p:sldId id="392" r:id="rId17"/>
    <p:sldId id="378" r:id="rId18"/>
    <p:sldId id="381" r:id="rId19"/>
    <p:sldId id="393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028" autoAdjust="0"/>
  </p:normalViewPr>
  <p:slideViewPr>
    <p:cSldViewPr snapToGrid="0">
      <p:cViewPr varScale="1">
        <p:scale>
          <a:sx n="100" d="100"/>
          <a:sy n="100" d="100"/>
        </p:scale>
        <p:origin x="-440" y="-96"/>
      </p:cViewPr>
      <p:guideLst>
        <p:guide orient="horz" pos="2112"/>
        <p:guide pos="441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B81104-B59A-5D42-A20B-6B1EFB4917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482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5926A4-08A3-1744-AC3C-9985B8A9068A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 the autopilot is designed to command heading instead of course, then the model becomes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\sin\psi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\ddot{\psi} &amp;= b_{\dot{\psi}}(\dot{\psi}^c-\dot{\psi}) + b_{\psi}({\color{blue}\psi^c}-\psi)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\ddot{h} &amp;= b_{\dot{h}}(\dot{h}^c - \dot{h}) + b_h({\color{blue}h^c}-h)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\dot{V_a} &amp;= b_{V_a} ({\color{blue}V_a^c} - V_a)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0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 more accurate model is to command the roll angle and use the coordinated turn model for $\chi$: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\cos{\color{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}\psi} + {\color{blue}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\sin{\color{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}\psi} + {\color{blue}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\dot\chi &amp;= \frac{g}{{\color{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}}\tan\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\cos(\chi-{\color{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}\psi})\\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\ddot{h} &amp;= b_{\dot{h}}(\dot{h}^c - \dot{h}) + b_h({\color{blue}h^c}-h)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\dot{V_a} &amp;= b_{V_a} ({\color{blue}V_a^c} - V_a) 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\dot\phi &amp;= b_{\phi} ({\color{blue}\phi^c}-\phi)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$\psi$ and $V_g$ are given by (equations (2.10) and (2.12))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{\color{red}\psi} &amp;= \chi - \sin^{-1}\left(\frac{1}{V_a}\begin{pmatrix}w_n \\ w_e\end{pmatrix}^{\top}\begin{pmatrix}-\sin\chi \\ \cos\chi\end{pmatrix}\right)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{\color{red}V_g} &amp;= w_n\cos\chi+w_e\sin\chi + \sqrt{(w_n\cos\chi+w_e\sin\chi)^2+V_a^2-w_n^2-w_e^2}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Or, in terms of heading we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\sin\psi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\dot\psi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\ddot{h} &amp;= b_{\dot{h}}(\dot{h}^c - \dot{h}) + b_h({\color{blue}h^c}-h)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\dot{V_a} &amp;= b_{V_a} ({\color{blue}V_a^c} - V_a)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\dot\phi &amp;= b_{\phi} ({\color{blue}\phi^c}-\phi)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$\chi$ and $V_g$ are computed from the wind triangle if needed by the autopilot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6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More accurate still is to command the flight path angle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\dot{h}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\dot\psi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\dot\gamma &amp;= b_{\gamma}({\color{blue}\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}-\gamma)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\dot{V_a} &amp;= b_{V_a} ({\color{blue}V_a^c} - V_a) 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\dot\phi &amp;= b_{\phi} ({\color{blue}\phi^c}-\phi)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$\gamma_a$ is given by equation (2.11)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{\color{red}\gamma_a} = \sin^{-1}\left( \frac{V_g\sin\gamma+w_d}{V_a} \right)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$\chi$ and $V_g$ are computed from the wind triangle if needed by the autopilot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0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More accurate still is to command the load factor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\dot{h}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\sin{\color{red}\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\dot\psi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\dot\gamma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}\left( 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\gamma\right)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b_{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({\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\dot\phi &amp;= b_{\phi} ({\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}-\phi) 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\dot{n}_{\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lf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}n_{\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lf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}}^c}-n_{\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lf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}})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$\chi$, $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$, and $\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are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computed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wind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triangle</a:t>
            </a:r>
          </a:p>
          <a:p>
            <a:endParaRPr lang="fr-FR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1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ground speed and course dynamics can be expressed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{F_{\text{thrust}}}{\mass}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{F_{\text{drag}}}{\mass} -g\sin\gamma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{\sin\phi\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\gamma}n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{F_{\text{lift}}}{\mass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{\sin\phi\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9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dynamic guidance model is therefore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alignat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*}{2}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F_{\text{lift}} =\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{1}{2}\rho {\color{red}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}^2S{\color{blue}C_L}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F_{\text{drag}} =\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{1}{2}\rho {\color{red}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}^2SC_D\\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\dot{h}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\sin\gamma  &amp;\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C_D = C_{D_0}+K{\color{blue}C_L}^2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\frac{{\color{blue}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thrust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}}}}{\mass} - \frac{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_{\text{drag}}}{\mass} -g\sin\gamma &amp;\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E_{\text{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 \frac{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_{\text{lift}}}{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_{\text{drag}}} \right)_{\text{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\dot\chi &amp;= \frac{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_{\text{lift}}}{\mass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}\frac{\sin{\color{blue}\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}\cos(\chi-{\color{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}\psi})}{\cos\gamma} &amp;\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K = \frac{1}{4 E_{\text{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}}^2 C_{D_0}}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\dot\gamma &amp;= \frac{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_{\text{lift}}}{\mass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}\cos{\color{blue}\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- \frac{g}{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}\cos\gamma &amp;\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alignat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and $\psi$ are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computed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from the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wind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triangle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endParaRPr lang="it-IT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V_g^2 - 2V_g\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}\cos\chi\cos\gamma \\ \sin\chi\cos\gamma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-\sin\gamma\end{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}^{\top}\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fr-FR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fr-FR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 V_w^2} \\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&amp;= \chi -\!\sin^{-1}\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endParaRPr lang="pl-PL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}^{\top}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-\!\sin \chi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 \chi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}\right).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70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 the no wind case we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alignat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*}{2}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F_{\text{lift}} =\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{1}{2}\rho V_a^2S{\color{blue}C_L}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 &amp;\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F_{\text{</a:t>
            </a:r>
            <a:r>
              <a:rPr lang="cs-CZ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drag</a:t>
            </a:r>
            <a:r>
              <a:rPr lang="cs-CZ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=\</a:t>
            </a:r>
            <a:r>
              <a:rPr lang="cs-CZ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{1}{2}\</a:t>
            </a:r>
            <a:r>
              <a:rPr lang="cs-CZ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V_a^2SC_D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\dot{h} &amp;= 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\sin\gamma  &amp;\</a:t>
            </a:r>
            <a:r>
              <a:rPr lang="it-IT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C_D = C_{D_0}+K{\color{blue}C_L}^2\\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\dot{V_a} &amp;= \frac{{\color{blue}F_{\text{thrust}}}}{\mass} - \frac{F_{\text{drag}}}{\mass} -g\sin\gamma  &amp;\qquad&amp; 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E_{\text{max}}\defeq\left( \frac{F_{\text{lift}}}{F_{\text{drag}}} \right)_{\text{max}}\\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\dot\psi &amp;= \frac{F_{\text{lift}}}{\mass V_a}\frac{\sin{\color{blue}\phi}}{\cos\gamma}&amp;\qquad&amp; 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K = \frac{1}{4 E_{\text{max}}^2 C_{D_0}}\\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\dot\gamma &amp;= \frac{F_{\text{lift}}}{\mass V_a}\cos{\color{blue}\phi} - \frac{g}{V_a}\cos\gamma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\end{alignat*}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Inputs are thrust, lift coefficient, and bank angle.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5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5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 hold and roll hold loops can be modeled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}}}{s+{\color{magenta}b_{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{{\color{magenta}b_{\phi}}}{s+{\color{magenta}b_{\phi}}}{\color{blue}\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Altitude and course hold loops can be modeled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{{\color{magenta}b_{\dot{h}}}s+{\color{magenta}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}}{s^2 +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{\color{magenta}b_{\dot{h}}}s + {\color{magenta}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{{\color{magenta}b_{\dot{\chi}}}s + {\color{magenta}b_{\chi}}}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{s^2 + {\color{magenta}b_{\dot{\chi}}}s + {\color{magenta}b_{\chi}}}{\color{blue}\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Alternatively, the heading hold loop can be modeled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{{\color{magenta}b_{\dot{\psi}}}s + {\color{magenta}b_{\psi}}}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{s^2 + {\color{magenta}b_{\dot{\psi}}}s + {\color{magenta}b_{\psi}}}{\color{blue}\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Flight-path angle and load factor loops can be modeled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{{\color{magenta}b_{\gamma}}}{s+{\color{magenta}b_{\gamma}}}{\color{blue}\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{lf}}(s)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{{\color{magenta}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}}{s+{\color{magenta}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}}{\color{blue}n_{\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{lf}}^c}(s)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4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 hold and roll hold loops can be modeled as: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\dot{V}_a &amp;= {\color{magenta}b_{V_a}}({\color{blue}V_a^c} - V_a) 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\dot{\phi} &amp;= {\color{magenta}b_{\phi}}({\color{blue}\phi^c} - \phi)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Altitude and course hold loops can be modeled as: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\ddot{h} &amp;= {\color{magenta}b_{\dot{h}}}(\dot{h}^c - \dot{h}) + {\color{magenta}b_h}({\color{blue}h^c}-h)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\ddot{\chi} &amp;= {\color{magenta}b_{\dot{\chi}}}(\dot{\chi}^c-\dot{\chi}) + {\color{magenta}b_{\chi}}({\color{blue}\chi^c} - \chi)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Alternatively, the heading hold loop can be modeled as: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\ddot{\psi} = {\color{magenta}b_{\dot{\psi}}}(\dot{\psi}^c-\dot{\psi}) + {\color{magenta}b_{\psi}}({\color{blue}\psi^c} - \psi)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Flight-path angle and load factor loops can be modeled as: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\dot{\gamma} &amp;= {\color{magenta}b_{\gamma}}({\color{blue}\gamma^c} - \gamma) 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\dot{n}_{\mathit{lf}} &amp;= {\color{magenta}b_n} ({\color{blue}n_{\mathit{lf}}^c} - n_{\mathit{lf}})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velocity vector can be written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\\ \sin\chi\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\\ -\sin\gamma  \\\end{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gives: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\\ \dot{h}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= 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\sin\chi\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\sin\gamma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Alternatively, using the Wind Triangle: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\\ \dot{h}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\sin\psi\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\sin\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6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Beginning with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\dot{p}_n \\ \dot{p}_e \\ \dot{h} 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\sin\psi\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\sin\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-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sv-SE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assuming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level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flight, i.e., $\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=0$,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no down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component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wind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\\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i.e., $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=0$: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 \\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 \\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 \end{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=  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\sin\psi \\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0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This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typically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called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Dubin’s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car </a:t>
            </a:r>
            <a:r>
              <a:rPr lang="es-ES_tradnl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model</a:t>
            </a:r>
            <a:r>
              <a:rPr lang="es-ES_tradnl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 Chapter 2 we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\dot\chi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constant-altitude flight with no down component of wind: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\dot{V}_g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{\dot{V}_a}{\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(\chi-\psi)} +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\dot{\chi}\tan(\chi-\psi) \label{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eq:nonlinear-Vg-dot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\dot{\psi}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{\dot{V}_a}{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}\tan(\chi-\psi)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(\chi-\psi)}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If airspeed is constant, then we get the standard coordinated turn condition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\dot\psi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true even if when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0$.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48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A6F148-0D78-A640-85AC-FDB40060E09D}" type="slidenum">
              <a:rPr lang="en-US"/>
              <a:pPr/>
              <a:t>9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Summing forces gives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= \mass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\dot\gamma + \mass g\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Solving for $\dot\gamma$: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\dot\gamma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}\left(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{F_{\text{lift}}}{\mass g}\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\gamma\right)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load factor (often expressed in $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g$’s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is defined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F_{\text{lift}}/\mass 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 that for wings level, horizontal flight $n_{\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{lf}}=1$.  Therefore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\dot\gamma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{g}{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}\left( 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-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\gamma\right)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 a constant climb where $\dot{\gamma} = 0$, we have $n_{\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mathit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{lf}} =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\gamma}{\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\phi}$.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simplest model (and the one used in Chapters 10, 11, 12) is given by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\dot{p}_n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{\color{red}\psi}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\dot{p}_e &amp;=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\sin{\color{red}\psi} + {\color{blue}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\ddot{\chi} &amp;= b_{\dot{\chi}}(\dot{\chi}^c-\dot{\chi}) + b_{\chi}({\color{blue}\chi^c}-\chi)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\ddot{h} &amp;= b_{\dot{h}}(\dot{h}^c - \dot{h}) + b_h({\color{blue}h^c}-h)  \\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\dot{V_a} &amp;= b_{V_a} ({\color{blue}V_a^c} - V_a)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$\psi$ is given by (equation (2.12))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{\color{red}\psi} = \chi - \sin^{-1}\left(\frac{1}{V_a}\begin{pmatrix}w_n \\ w_e\end{pmatrix}^{\top}\begin{pmatrix}-\sin\chi \\ \cos\chi\end{pmatrix}\right)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ro-RO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ro-RO" sz="1200" kern="12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81104-B59A-5D42-A20B-6B1EFB4917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09BBCE3-BAE9-8844-B16E-F1534D34DD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3E6B192-4198-3541-AAD3-3D3AAA80B9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D62C05B-9DF0-F84C-9E2C-BB2BCE8050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12372E-C7AA-DA49-BFFA-13ACA9C58D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8E5D0-D59F-F64A-BC99-B13E9D6A25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E112BD-1143-744D-9171-37FA2D0D51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6C7A142-619C-2840-9968-FA91254312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A1B5B8E-047A-864D-BF16-D6C7928969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585D0F6-A9C6-7042-A14A-C4EB736802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47" y="187049"/>
            <a:ext cx="8229600" cy="72169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278B070-4FB3-604C-939B-78AC761551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ED87941-8F64-914A-B995-A5DA21C4C4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21BD519-334F-254C-A5DF-59B352D296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523874" y="6463905"/>
            <a:ext cx="8245810" cy="30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Beard &amp; McLain,</a:t>
            </a:r>
            <a:r>
              <a:rPr lang="en-US" baseline="0" dirty="0" smtClean="0"/>
              <a:t> “</a:t>
            </a:r>
            <a:r>
              <a:rPr lang="en-US" dirty="0" smtClean="0"/>
              <a:t>Small Unmanned Aircraft,”  </a:t>
            </a:r>
            <a:r>
              <a:rPr lang="en-US" i="1" dirty="0" smtClean="0"/>
              <a:t>Princeton University Press,</a:t>
            </a:r>
            <a:r>
              <a:rPr lang="en-US" baseline="0" dirty="0" smtClean="0"/>
              <a:t> 2012,   	Chapter </a:t>
            </a:r>
            <a:r>
              <a:rPr lang="en-US" baseline="0" dirty="0" smtClean="0"/>
              <a:t>9, Slide</a:t>
            </a:r>
            <a:r>
              <a:rPr lang="en-US" dirty="0" smtClean="0"/>
              <a:t> </a:t>
            </a:r>
            <a:fld id="{84CC4BE0-69A4-1A49-A7C1-B543DABBF8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tiff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png"/><Relationship Id="rId13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png"/><Relationship Id="rId13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</a:t>
            </a:r>
            <a:r>
              <a:rPr lang="en-US" dirty="0" smtClean="0"/>
              <a:t> 9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Nonlinear Design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468" y="898996"/>
            <a:ext cx="7940325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lnSpc>
                <a:spcPct val="140000"/>
              </a:lnSpc>
              <a:buFont typeface="Arial"/>
              <a:buChar char="•"/>
            </a:pPr>
            <a:r>
              <a:rPr lang="en-US" sz="2400" dirty="0" smtClean="0"/>
              <a:t>Several guidance models can be derived, with varying levels of fidelity</a:t>
            </a:r>
          </a:p>
          <a:p>
            <a:pPr marL="227013" indent="-227013">
              <a:lnSpc>
                <a:spcPct val="140000"/>
              </a:lnSpc>
              <a:buFont typeface="Arial"/>
              <a:buChar char="•"/>
            </a:pPr>
            <a:r>
              <a:rPr lang="en-US" sz="2400" dirty="0" smtClean="0"/>
              <a:t>Choice of model depends on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46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 - #1a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5" y="1302265"/>
            <a:ext cx="8153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 - #1b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6" y="1626027"/>
            <a:ext cx="8724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Models - #2a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4" y="912079"/>
            <a:ext cx="8737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5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Models - #2b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8" y="1285593"/>
            <a:ext cx="87249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Models - #3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7" y="934556"/>
            <a:ext cx="8610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0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Guidance Models - #4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1" y="1232105"/>
            <a:ext cx="63881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5515967" y="1289434"/>
            <a:ext cx="3127450" cy="1785947"/>
            <a:chOff x="2063750" y="1625600"/>
            <a:chExt cx="4892697" cy="2794000"/>
          </a:xfrm>
        </p:grpSpPr>
        <p:cxnSp>
          <p:nvCxnSpPr>
            <p:cNvPr id="40" name="Straight Arrow Connector 39"/>
            <p:cNvCxnSpPr/>
            <p:nvPr/>
          </p:nvCxnSpPr>
          <p:spPr>
            <a:xfrm rot="16200000" flipV="1">
              <a:off x="4273550" y="2165350"/>
              <a:ext cx="978694" cy="25479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4624917" y="3564479"/>
              <a:ext cx="673100" cy="158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V="1">
              <a:off x="2362200" y="3582194"/>
              <a:ext cx="711994" cy="21510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399088" y="2540000"/>
              <a:ext cx="1207916" cy="35718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397500" y="3024188"/>
              <a:ext cx="1117600" cy="1588"/>
            </a:xfrm>
            <a:prstGeom prst="line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/>
            <p:cNvSpPr/>
            <p:nvPr/>
          </p:nvSpPr>
          <p:spPr>
            <a:xfrm>
              <a:off x="3556000" y="1625600"/>
              <a:ext cx="2794000" cy="2794000"/>
            </a:xfrm>
            <a:prstGeom prst="arc">
              <a:avLst>
                <a:gd name="adj1" fmla="val 20660293"/>
                <a:gd name="adj2" fmla="val 0"/>
              </a:avLst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triangle" w="med" len="lg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0367" y="3627968"/>
              <a:ext cx="279400" cy="1524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950" y="2736850"/>
              <a:ext cx="139700" cy="1651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5539" y="1736638"/>
              <a:ext cx="1003300" cy="2413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3750" y="3340846"/>
              <a:ext cx="546100" cy="266700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0647" y="2204999"/>
              <a:ext cx="685800" cy="215900"/>
            </a:xfrm>
            <a:prstGeom prst="rect">
              <a:avLst/>
            </a:prstGeom>
          </p:spPr>
        </p:pic>
        <p:pic>
          <p:nvPicPr>
            <p:cNvPr id="29" name="Picture 28" descr="raven 3D top side 3.tif"/>
            <p:cNvPicPr>
              <a:picLocks noChangeAspect="1"/>
            </p:cNvPicPr>
            <p:nvPr/>
          </p:nvPicPr>
          <p:blipFill>
            <a:blip r:embed="rId8"/>
            <a:srcRect t="34816" r="5700" b="26572"/>
            <a:stretch>
              <a:fillRect/>
            </a:stretch>
          </p:blipFill>
          <p:spPr>
            <a:xfrm rot="20473473">
              <a:off x="2720973" y="2680759"/>
              <a:ext cx="2726504" cy="838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Guidance Models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93800"/>
            <a:ext cx="5473700" cy="401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Guidance Models</a:t>
            </a:r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69" y="977900"/>
            <a:ext cx="5917079" cy="551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Guidance Models</a:t>
            </a:r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466850"/>
            <a:ext cx="7404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0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Dynamic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393" y="1297702"/>
            <a:ext cx="8225482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When designing higher level autopilot functions, we need models that are easier to analyze and simulate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Models must capture the essential behavior of system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We will derive reduced-order, reduced-complexity models suitable for design of higher-level guidance strategies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Two types of guidance models:</a:t>
            </a:r>
          </a:p>
          <a:p>
            <a:pPr marL="742950" lvl="1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Kinematic – utilize kinematic relationships, do not consider aerodynamics, forces directly</a:t>
            </a:r>
          </a:p>
          <a:p>
            <a:pPr marL="742950" lvl="1" indent="-285750">
              <a:spcAft>
                <a:spcPts val="1800"/>
              </a:spcAft>
              <a:buFont typeface="Arial"/>
              <a:buChar char="•"/>
            </a:pPr>
            <a:r>
              <a:rPr lang="en-US" sz="2400" dirty="0" smtClean="0"/>
              <a:t>Dynamic – apply force balance relations to point-mass models</a:t>
            </a:r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endParaRPr lang="en-US" sz="2400" dirty="0" smtClean="0"/>
          </a:p>
          <a:p>
            <a:pPr marL="285750" indent="-285750">
              <a:spcAft>
                <a:spcPts val="1800"/>
              </a:spcAft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24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Models (transfer function)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5" y="966582"/>
            <a:ext cx="7366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Models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96" y="988782"/>
            <a:ext cx="6515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Model of Controlled Flight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271371" y="192440"/>
            <a:ext cx="4603265" cy="4084615"/>
            <a:chOff x="4540735" y="2253974"/>
            <a:chExt cx="4603265" cy="4084615"/>
          </a:xfrm>
        </p:grpSpPr>
        <p:cxnSp>
          <p:nvCxnSpPr>
            <p:cNvPr id="12" name="Straight Connector 11"/>
            <p:cNvCxnSpPr/>
            <p:nvPr/>
          </p:nvCxnSpPr>
          <p:spPr bwMode="auto">
            <a:xfrm flipV="1">
              <a:off x="7839174" y="4002297"/>
              <a:ext cx="588124" cy="22318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7839174" y="4225481"/>
              <a:ext cx="607173" cy="12888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16200000" flipH="1">
              <a:off x="7604085" y="4460570"/>
              <a:ext cx="472561" cy="238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47"/>
            <p:cNvGrpSpPr>
              <a:grpSpLocks/>
            </p:cNvGrpSpPr>
            <p:nvPr/>
          </p:nvGrpSpPr>
          <p:grpSpPr bwMode="auto">
            <a:xfrm>
              <a:off x="7931922" y="4186796"/>
              <a:ext cx="99602" cy="58680"/>
              <a:chOff x="2248438" y="2870200"/>
              <a:chExt cx="132812" cy="889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2248590" y="2901820"/>
                <a:ext cx="133349" cy="5714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54"/>
            <p:cNvGrpSpPr>
              <a:grpSpLocks/>
            </p:cNvGrpSpPr>
            <p:nvPr/>
          </p:nvGrpSpPr>
          <p:grpSpPr bwMode="auto">
            <a:xfrm>
              <a:off x="7837984" y="4246000"/>
              <a:ext cx="98297" cy="101642"/>
              <a:chOff x="1989829" y="2864644"/>
              <a:chExt cx="131071" cy="153988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301" y="3910090"/>
              <a:ext cx="666699" cy="159267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4922" y="4295683"/>
              <a:ext cx="600029" cy="159267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844" y="4689659"/>
              <a:ext cx="704796" cy="159267"/>
            </a:xfrm>
            <a:prstGeom prst="rect">
              <a:avLst/>
            </a:prstGeom>
          </p:spPr>
        </p:pic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441465" y="5673544"/>
              <a:ext cx="3391323" cy="409664"/>
            </a:xfrm>
            <a:custGeom>
              <a:avLst/>
              <a:gdLst>
                <a:gd name="T0" fmla="*/ 0 w 1992"/>
                <a:gd name="T1" fmla="*/ 2147483647 h 311"/>
                <a:gd name="T2" fmla="*/ 2147483647 w 1992"/>
                <a:gd name="T3" fmla="*/ 2147483647 h 311"/>
                <a:gd name="T4" fmla="*/ 2147483647 w 1992"/>
                <a:gd name="T5" fmla="*/ 2147483647 h 311"/>
                <a:gd name="T6" fmla="*/ 2147483647 w 1992"/>
                <a:gd name="T7" fmla="*/ 2147483647 h 311"/>
                <a:gd name="T8" fmla="*/ 2147483647 w 1992"/>
                <a:gd name="T9" fmla="*/ 2147483647 h 311"/>
                <a:gd name="T10" fmla="*/ 2147483647 w 199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311"/>
                <a:gd name="T20" fmla="*/ 1992 w 199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311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5822989" y="3871487"/>
              <a:ext cx="0" cy="2060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632227" y="6083208"/>
              <a:ext cx="2520970" cy="255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Flight path projected </a:t>
              </a:r>
              <a:r>
                <a:rPr lang="en-US" sz="1400" dirty="0" smtClean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onto </a:t>
              </a:r>
              <a:r>
                <a:rPr lang="en-US" sz="1400" dirty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ground</a:t>
              </a: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flipV="1">
              <a:off x="5811514" y="3687080"/>
              <a:ext cx="1289903" cy="184407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7098389" y="3228697"/>
              <a:ext cx="3028" cy="458383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4922992" y="3207622"/>
              <a:ext cx="1592697" cy="1185473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5820598" y="5599643"/>
              <a:ext cx="917466" cy="3437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7100790" y="3692407"/>
              <a:ext cx="0" cy="2060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5816933" y="5757848"/>
              <a:ext cx="1289914" cy="1844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rc 19"/>
            <p:cNvSpPr/>
            <p:nvPr/>
          </p:nvSpPr>
          <p:spPr bwMode="auto">
            <a:xfrm>
              <a:off x="5198998" y="5585238"/>
              <a:ext cx="1592697" cy="653328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7182546" y="5050487"/>
              <a:ext cx="1753803" cy="434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140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of groundspeed vector</a:t>
              </a:r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6968188" y="5236098"/>
              <a:ext cx="587420" cy="1085367"/>
            </a:xfrm>
            <a:prstGeom prst="arc">
              <a:avLst>
                <a:gd name="adj1" fmla="val 11003695"/>
                <a:gd name="adj2" fmla="val 16071733"/>
              </a:avLst>
            </a:prstGeom>
            <a:ln w="12700" cap="flat" cmpd="sng" algn="ctr">
              <a:solidFill>
                <a:srgbClr val="0000FF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6792567" y="2253974"/>
              <a:ext cx="908382" cy="2934705"/>
            </a:xfrm>
            <a:prstGeom prst="arc">
              <a:avLst>
                <a:gd name="adj1" fmla="val 5429033"/>
                <a:gd name="adj2" fmla="val 10585019"/>
              </a:avLst>
            </a:prstGeom>
            <a:ln w="12700" cap="flat" cmpd="sng" algn="ctr">
              <a:solidFill>
                <a:srgbClr val="0000FF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192" y="5425774"/>
              <a:ext cx="145341" cy="158063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0499" y="5592974"/>
              <a:ext cx="145341" cy="12645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7954" y="5673406"/>
              <a:ext cx="666147" cy="179138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6431" y="3559228"/>
              <a:ext cx="133229" cy="12645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3451" y="3360416"/>
              <a:ext cx="1005276" cy="221288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56466" y="3186546"/>
              <a:ext cx="266459" cy="179138"/>
            </a:xfrm>
            <a:prstGeom prst="rect">
              <a:avLst/>
            </a:prstGeom>
          </p:spPr>
        </p:pic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5810875" y="3228736"/>
              <a:ext cx="1283859" cy="642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shadow-3D climbing right.png"/>
            <p:cNvPicPr>
              <a:picLocks noChangeAspect="1"/>
            </p:cNvPicPr>
            <p:nvPr/>
          </p:nvPicPr>
          <p:blipFill>
            <a:blip r:embed="rId12"/>
            <a:srcRect l="14375" t="17099" r="8958" b="23518"/>
            <a:stretch>
              <a:fillRect/>
            </a:stretch>
          </p:blipFill>
          <p:spPr>
            <a:xfrm>
              <a:off x="4540735" y="3636148"/>
              <a:ext cx="1862542" cy="941353"/>
            </a:xfrm>
            <a:prstGeom prst="rect">
              <a:avLst/>
            </a:prstGeom>
          </p:spPr>
        </p:pic>
      </p:grp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920750"/>
            <a:ext cx="4837394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8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Model of Controlled Flight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143500" y="2180197"/>
            <a:ext cx="3738062" cy="3585604"/>
            <a:chOff x="4540735" y="2253974"/>
            <a:chExt cx="4603265" cy="4084615"/>
          </a:xfrm>
        </p:grpSpPr>
        <p:cxnSp>
          <p:nvCxnSpPr>
            <p:cNvPr id="12" name="Straight Connector 11"/>
            <p:cNvCxnSpPr/>
            <p:nvPr/>
          </p:nvCxnSpPr>
          <p:spPr bwMode="auto">
            <a:xfrm flipV="1">
              <a:off x="7839174" y="4002297"/>
              <a:ext cx="588124" cy="22318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7839174" y="4225481"/>
              <a:ext cx="607173" cy="12888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16200000" flipH="1">
              <a:off x="7604085" y="4460570"/>
              <a:ext cx="472561" cy="238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47"/>
            <p:cNvGrpSpPr>
              <a:grpSpLocks/>
            </p:cNvGrpSpPr>
            <p:nvPr/>
          </p:nvGrpSpPr>
          <p:grpSpPr bwMode="auto">
            <a:xfrm>
              <a:off x="7931922" y="4186796"/>
              <a:ext cx="99602" cy="58680"/>
              <a:chOff x="2248438" y="2870200"/>
              <a:chExt cx="132812" cy="889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2248590" y="2901820"/>
                <a:ext cx="133349" cy="5714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54"/>
            <p:cNvGrpSpPr>
              <a:grpSpLocks/>
            </p:cNvGrpSpPr>
            <p:nvPr/>
          </p:nvGrpSpPr>
          <p:grpSpPr bwMode="auto">
            <a:xfrm>
              <a:off x="7837984" y="4246000"/>
              <a:ext cx="98297" cy="101642"/>
              <a:chOff x="1989829" y="2864644"/>
              <a:chExt cx="131071" cy="153988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301" y="3910090"/>
              <a:ext cx="666699" cy="159267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4922" y="4295683"/>
              <a:ext cx="600029" cy="159267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5844" y="4689659"/>
              <a:ext cx="704796" cy="159267"/>
            </a:xfrm>
            <a:prstGeom prst="rect">
              <a:avLst/>
            </a:prstGeom>
          </p:spPr>
        </p:pic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5441465" y="5673544"/>
              <a:ext cx="3391323" cy="409664"/>
            </a:xfrm>
            <a:custGeom>
              <a:avLst/>
              <a:gdLst>
                <a:gd name="T0" fmla="*/ 0 w 1992"/>
                <a:gd name="T1" fmla="*/ 2147483647 h 311"/>
                <a:gd name="T2" fmla="*/ 2147483647 w 1992"/>
                <a:gd name="T3" fmla="*/ 2147483647 h 311"/>
                <a:gd name="T4" fmla="*/ 2147483647 w 1992"/>
                <a:gd name="T5" fmla="*/ 2147483647 h 311"/>
                <a:gd name="T6" fmla="*/ 2147483647 w 1992"/>
                <a:gd name="T7" fmla="*/ 2147483647 h 311"/>
                <a:gd name="T8" fmla="*/ 2147483647 w 1992"/>
                <a:gd name="T9" fmla="*/ 2147483647 h 311"/>
                <a:gd name="T10" fmla="*/ 2147483647 w 199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311"/>
                <a:gd name="T20" fmla="*/ 1992 w 199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311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5822989" y="3871487"/>
              <a:ext cx="0" cy="2060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5632227" y="6083208"/>
              <a:ext cx="2520970" cy="255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Flight path projected </a:t>
              </a:r>
              <a:r>
                <a:rPr lang="en-US" sz="1400" dirty="0" smtClean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onto </a:t>
              </a:r>
              <a:r>
                <a:rPr lang="en-US" sz="1400" dirty="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ground</a:t>
              </a: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flipV="1">
              <a:off x="5811514" y="3687080"/>
              <a:ext cx="1289903" cy="184407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7098389" y="3228697"/>
              <a:ext cx="3028" cy="458383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4956709" y="3196384"/>
              <a:ext cx="1592697" cy="1185473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5820598" y="5599643"/>
              <a:ext cx="917466" cy="3437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7100790" y="3692407"/>
              <a:ext cx="0" cy="2060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5816933" y="5757848"/>
              <a:ext cx="1289914" cy="1844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rc 19"/>
            <p:cNvSpPr/>
            <p:nvPr/>
          </p:nvSpPr>
          <p:spPr bwMode="auto">
            <a:xfrm>
              <a:off x="5232715" y="5574000"/>
              <a:ext cx="1592697" cy="653328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7182546" y="5050487"/>
              <a:ext cx="1753803" cy="434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1400">
                  <a:solidFill>
                    <a:srgbClr val="0000FF"/>
                  </a:solidFill>
                  <a:latin typeface="Calibri" charset="0"/>
                  <a:ea typeface="Calibri" charset="0"/>
                  <a:cs typeface="Calibri" charset="0"/>
                </a:rPr>
                <a:t>of groundspeed vector</a:t>
              </a:r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6968188" y="5236098"/>
              <a:ext cx="587420" cy="1085367"/>
            </a:xfrm>
            <a:prstGeom prst="arc">
              <a:avLst>
                <a:gd name="adj1" fmla="val 11003695"/>
                <a:gd name="adj2" fmla="val 16071733"/>
              </a:avLst>
            </a:prstGeom>
            <a:ln w="12700" cap="flat" cmpd="sng" algn="ctr">
              <a:solidFill>
                <a:srgbClr val="0000FF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6792567" y="2253974"/>
              <a:ext cx="908382" cy="2934705"/>
            </a:xfrm>
            <a:prstGeom prst="arc">
              <a:avLst>
                <a:gd name="adj1" fmla="val 5429033"/>
                <a:gd name="adj2" fmla="val 10585019"/>
              </a:avLst>
            </a:prstGeom>
            <a:ln w="12700" cap="flat" cmpd="sng" algn="ctr">
              <a:solidFill>
                <a:srgbClr val="0000FF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5192" y="5425774"/>
              <a:ext cx="145341" cy="158063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0499" y="5592974"/>
              <a:ext cx="145341" cy="12645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7954" y="5673406"/>
              <a:ext cx="666147" cy="179138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57670" y="3570466"/>
              <a:ext cx="133229" cy="12645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3451" y="3360416"/>
              <a:ext cx="1005276" cy="221288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56466" y="3186546"/>
              <a:ext cx="266459" cy="179138"/>
            </a:xfrm>
            <a:prstGeom prst="rect">
              <a:avLst/>
            </a:prstGeom>
          </p:spPr>
        </p:pic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5810875" y="3228736"/>
              <a:ext cx="1283859" cy="642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shadow-3D climbing right.png"/>
            <p:cNvPicPr>
              <a:picLocks noChangeAspect="1"/>
            </p:cNvPicPr>
            <p:nvPr/>
          </p:nvPicPr>
          <p:blipFill>
            <a:blip r:embed="rId12"/>
            <a:srcRect l="14375" t="17099" r="8958" b="23518"/>
            <a:stretch>
              <a:fillRect/>
            </a:stretch>
          </p:blipFill>
          <p:spPr>
            <a:xfrm>
              <a:off x="4540735" y="3636148"/>
              <a:ext cx="1862542" cy="941353"/>
            </a:xfrm>
            <a:prstGeom prst="rect">
              <a:avLst/>
            </a:prstGeom>
          </p:spPr>
        </p:pic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016000"/>
            <a:ext cx="5269076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Coordinated Turn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765540" y="674654"/>
            <a:ext cx="6028764" cy="4012329"/>
            <a:chOff x="341245" y="1661270"/>
            <a:chExt cx="8274653" cy="5507038"/>
          </a:xfrm>
        </p:grpSpPr>
        <p:cxnSp>
          <p:nvCxnSpPr>
            <p:cNvPr id="12" name="Straight Connector 11"/>
            <p:cNvCxnSpPr/>
            <p:nvPr/>
          </p:nvCxnSpPr>
          <p:spPr bwMode="auto">
            <a:xfrm flipV="1">
              <a:off x="3528970" y="3308851"/>
              <a:ext cx="1271703" cy="850514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7492312" y="2761259"/>
              <a:ext cx="1123586" cy="7933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4915242" y="2784561"/>
              <a:ext cx="722183" cy="45803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 bwMode="auto"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6" name="Arc 15"/>
            <p:cNvSpPr/>
            <p:nvPr/>
          </p:nvSpPr>
          <p:spPr bwMode="auto"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7" name="Arc 16"/>
            <p:cNvSpPr/>
            <p:nvPr/>
          </p:nvSpPr>
          <p:spPr bwMode="auto"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8" name="Arc 17"/>
            <p:cNvSpPr/>
            <p:nvPr/>
          </p:nvSpPr>
          <p:spPr bwMode="auto"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flipV="1">
              <a:off x="3163562" y="2761259"/>
              <a:ext cx="4352054" cy="162433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rot="1697781" flipV="1">
              <a:off x="3686280" y="2311947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42244" y="4407678"/>
              <a:ext cx="3181028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</p:spPr>
        </p:pic>
        <p:pic>
          <p:nvPicPr>
            <p:cNvPr id="29" name="Picture 17" descr="testnew2.png"/>
            <p:cNvPicPr>
              <a:picLocks noChangeAspect="1"/>
            </p:cNvPicPr>
            <p:nvPr/>
          </p:nvPicPr>
          <p:blipFill>
            <a:blip r:embed="rId10">
              <a:alphaModFix amt="78000"/>
            </a:blip>
            <a:srcRect/>
            <a:stretch>
              <a:fillRect/>
            </a:stretch>
          </p:blipFill>
          <p:spPr bwMode="auto">
            <a:xfrm rot="19727729">
              <a:off x="1975575" y="4314611"/>
              <a:ext cx="1506671" cy="410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081671" y="2925843"/>
            <a:ext cx="290251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Differentiate both sides of </a:t>
            </a:r>
          </a:p>
          <a:p>
            <a:r>
              <a:rPr lang="en-US" dirty="0" smtClean="0"/>
              <a:t>vector wind-triangle equation (2.9). Solve resulting messy matrix</a:t>
            </a:r>
          </a:p>
          <a:p>
            <a:r>
              <a:rPr lang="en-US" dirty="0" smtClean="0"/>
              <a:t>equation.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1"/>
            <a:endCxn id="33" idx="3"/>
          </p:cNvCxnSpPr>
          <p:nvPr/>
        </p:nvCxnSpPr>
        <p:spPr>
          <a:xfrm flipH="1">
            <a:off x="4991099" y="3664507"/>
            <a:ext cx="1090572" cy="248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6" y="838200"/>
            <a:ext cx="4701133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328087" y="-1737233"/>
            <a:ext cx="6951289" cy="7577638"/>
            <a:chOff x="-1803400" y="-4529138"/>
            <a:chExt cx="10236200" cy="11158538"/>
          </a:xfrm>
        </p:grpSpPr>
        <p:pic>
          <p:nvPicPr>
            <p:cNvPr id="33" name="Picture 32" descr="shadow 3D top right.tif"/>
            <p:cNvPicPr>
              <a:picLocks noChangeAspect="1"/>
            </p:cNvPicPr>
            <p:nvPr/>
          </p:nvPicPr>
          <p:blipFill>
            <a:blip r:embed="rId3"/>
            <a:srcRect l="11296" t="22005" r="16656" b="22902"/>
            <a:stretch>
              <a:fillRect/>
            </a:stretch>
          </p:blipFill>
          <p:spPr>
            <a:xfrm rot="20250415">
              <a:off x="3155509" y="4894554"/>
              <a:ext cx="2536974" cy="1454939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 bwMode="auto">
            <a:xfrm rot="16200000" flipV="1">
              <a:off x="1650207" y="1804193"/>
              <a:ext cx="4870450" cy="202406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 bwMode="auto">
            <a:xfrm rot="16200000" flipV="1">
              <a:off x="4058709" y="4202962"/>
              <a:ext cx="1465056" cy="62833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rot="5400000">
              <a:off x="4516840" y="5824141"/>
              <a:ext cx="1153317" cy="158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auto">
            <a:xfrm>
              <a:off x="5586413" y="5126038"/>
              <a:ext cx="957262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/>
            <p:cNvSpPr/>
            <p:nvPr/>
          </p:nvSpPr>
          <p:spPr bwMode="auto">
            <a:xfrm>
              <a:off x="4748213" y="4310063"/>
              <a:ext cx="1625600" cy="1625600"/>
            </a:xfrm>
            <a:prstGeom prst="arc">
              <a:avLst>
                <a:gd name="adj1" fmla="val 19746797"/>
                <a:gd name="adj2" fmla="val 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-1803400" y="-4529138"/>
              <a:ext cx="10236200" cy="10094913"/>
            </a:xfrm>
            <a:prstGeom prst="arc">
              <a:avLst>
                <a:gd name="adj1" fmla="val 1840754"/>
                <a:gd name="adj2" fmla="val 5971724"/>
              </a:avLst>
            </a:prstGeom>
            <a:ln w="12700" cap="flat" cmpd="sng" algn="ctr">
              <a:solidFill>
                <a:schemeClr val="tx1"/>
              </a:solidFill>
              <a:prstDash val="dash"/>
              <a:round/>
              <a:headEnd type="triangle" w="sm" len="lg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flipV="1">
              <a:off x="5561013" y="4622800"/>
              <a:ext cx="890587" cy="434976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Arc 44"/>
            <p:cNvSpPr/>
            <p:nvPr/>
          </p:nvSpPr>
          <p:spPr bwMode="auto">
            <a:xfrm>
              <a:off x="2238375" y="-431800"/>
              <a:ext cx="1625600" cy="1625600"/>
            </a:xfrm>
            <a:prstGeom prst="arc">
              <a:avLst>
                <a:gd name="adj1" fmla="val 1578805"/>
                <a:gd name="adj2" fmla="val 5805214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rot="16200000" flipH="1">
              <a:off x="4839733" y="5503415"/>
              <a:ext cx="972553" cy="44121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19" name="Group 53"/>
            <p:cNvGrpSpPr>
              <a:grpSpLocks/>
            </p:cNvGrpSpPr>
            <p:nvPr/>
          </p:nvGrpSpPr>
          <p:grpSpPr bwMode="auto">
            <a:xfrm>
              <a:off x="2980268" y="280250"/>
              <a:ext cx="152400" cy="152385"/>
              <a:chOff x="6112933" y="1592527"/>
              <a:chExt cx="152400" cy="1524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6112395" y="1667885"/>
                <a:ext cx="152415" cy="317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0800000">
                <a:off x="6112403" y="1667884"/>
                <a:ext cx="152400" cy="3175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487" y="967768"/>
              <a:ext cx="152400" cy="2159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8158" y="4763277"/>
              <a:ext cx="152400" cy="1778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4131" y="6451600"/>
              <a:ext cx="304800" cy="177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3772" y="5941107"/>
              <a:ext cx="571500" cy="2413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5729" y="3353646"/>
              <a:ext cx="10033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Accelerating Climb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723900"/>
            <a:ext cx="5317652" cy="562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42960</TotalTime>
  <Words>5081</Words>
  <Application>Microsoft Macintosh PowerPoint</Application>
  <PresentationFormat>On-screen Show (4:3)</PresentationFormat>
  <Paragraphs>302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Design</vt:lpstr>
      <vt:lpstr>Chapter 9</vt:lpstr>
      <vt:lpstr>Architecture</vt:lpstr>
      <vt:lpstr>Simplifying Dynamic Models</vt:lpstr>
      <vt:lpstr>Autopilot Models (transfer function)</vt:lpstr>
      <vt:lpstr>Autopilot Models</vt:lpstr>
      <vt:lpstr>Kinematic Model of Controlled Flight</vt:lpstr>
      <vt:lpstr>Kinematic Model of Controlled Flight</vt:lpstr>
      <vt:lpstr>Coordinated Turn</vt:lpstr>
      <vt:lpstr>Accelerating Climb</vt:lpstr>
      <vt:lpstr>Kinematic Guidance Models</vt:lpstr>
      <vt:lpstr>Kinematic Guidance Model - #1a</vt:lpstr>
      <vt:lpstr>Kinematic Guidance Model - #1b</vt:lpstr>
      <vt:lpstr>Kinematic Guidance Models - #2a</vt:lpstr>
      <vt:lpstr>Kinematic Guidance Models - #2b</vt:lpstr>
      <vt:lpstr>Kinematic Guidance Models - #3</vt:lpstr>
      <vt:lpstr>Kinematic Guidance Models - #4</vt:lpstr>
      <vt:lpstr>Dynamic Guidance Models</vt:lpstr>
      <vt:lpstr>Dynamic Guidance Models</vt:lpstr>
      <vt:lpstr>Dynamic Guidance Models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Randal Beard</cp:lastModifiedBy>
  <cp:revision>270</cp:revision>
  <cp:lastPrinted>2012-10-24T15:32:42Z</cp:lastPrinted>
  <dcterms:created xsi:type="dcterms:W3CDTF">2010-07-21T18:09:02Z</dcterms:created>
  <dcterms:modified xsi:type="dcterms:W3CDTF">2014-11-04T20:37:13Z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